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7" r:id="rId6"/>
    <p:sldId id="278" r:id="rId7"/>
    <p:sldId id="280" r:id="rId8"/>
    <p:sldId id="282" r:id="rId9"/>
    <p:sldId id="279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949" autoAdjust="0"/>
  </p:normalViewPr>
  <p:slideViewPr>
    <p:cSldViewPr snapToGrid="0" showGuides="1">
      <p:cViewPr>
        <p:scale>
          <a:sx n="40" d="100"/>
          <a:sy n="40" d="100"/>
        </p:scale>
        <p:origin x="2318" y="10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10/31/2019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10/31/2019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44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77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10/31/2019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AE6FF2-8C59-44D7-AD73-9A40E0B7F607}"/>
              </a:ext>
            </a:extLst>
          </p:cNvPr>
          <p:cNvSpPr/>
          <p:nvPr/>
        </p:nvSpPr>
        <p:spPr>
          <a:xfrm>
            <a:off x="6175529" y="1207911"/>
            <a:ext cx="2223404" cy="812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Placeholder 8" descr="A picture containing building, city, church&#10;&#10;Description automatically generated">
            <a:extLst>
              <a:ext uri="{FF2B5EF4-FFF2-40B4-BE49-F238E27FC236}">
                <a16:creationId xmlns:a16="http://schemas.microsoft.com/office/drawing/2014/main" id="{80599A38-B1DB-47B2-8563-BD8115C74B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113" r="17113"/>
          <a:stretch>
            <a:fillRect/>
          </a:stretch>
        </p:blipFill>
        <p:spPr/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7D5899B-3418-4128-B801-300724F5DEC3}"/>
              </a:ext>
            </a:extLst>
          </p:cNvPr>
          <p:cNvSpPr/>
          <p:nvPr/>
        </p:nvSpPr>
        <p:spPr>
          <a:xfrm>
            <a:off x="6175528" y="3560989"/>
            <a:ext cx="3616171" cy="812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5100" y="4334123"/>
            <a:ext cx="5143500" cy="503167"/>
          </a:xfrm>
        </p:spPr>
        <p:txBody>
          <a:bodyPr/>
          <a:lstStyle/>
          <a:p>
            <a:r>
              <a:rPr lang="en-US" sz="3600" dirty="0" err="1"/>
              <a:t>Sabbah</a:t>
            </a:r>
            <a:r>
              <a:rPr lang="en-US" sz="3600" dirty="0"/>
              <a:t> &amp; Elliott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DF01EB-2C7F-41BF-802C-276408E54255}"/>
              </a:ext>
            </a:extLst>
          </p:cNvPr>
          <p:cNvSpPr/>
          <p:nvPr/>
        </p:nvSpPr>
        <p:spPr>
          <a:xfrm>
            <a:off x="6515100" y="3542420"/>
            <a:ext cx="3579283" cy="5031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5100" y="2362909"/>
            <a:ext cx="5143500" cy="2090808"/>
          </a:xfrm>
        </p:spPr>
        <p:txBody>
          <a:bodyPr/>
          <a:lstStyle/>
          <a:p>
            <a:r>
              <a:rPr lang="en-US" sz="4000" dirty="0"/>
              <a:t>Barcelona</a:t>
            </a:r>
            <a:br>
              <a:rPr lang="en-US" sz="4000" dirty="0"/>
            </a:br>
            <a:r>
              <a:rPr lang="en-US" sz="4000" dirty="0"/>
              <a:t>Road traffic accidents:</a:t>
            </a:r>
            <a:br>
              <a:rPr lang="en-US" sz="4000" dirty="0"/>
            </a:br>
            <a:r>
              <a:rPr lang="en-US" sz="4000" dirty="0"/>
              <a:t>what happens in august</a:t>
            </a:r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Skills used…</a:t>
            </a:r>
          </a:p>
          <a:p>
            <a:r>
              <a:rPr lang="en-AU" dirty="0"/>
              <a:t>Locate</a:t>
            </a:r>
          </a:p>
          <a:p>
            <a:r>
              <a:rPr lang="en-AU" dirty="0"/>
              <a:t>Understand </a:t>
            </a:r>
          </a:p>
          <a:p>
            <a:r>
              <a:rPr lang="en-AU" dirty="0"/>
              <a:t>Pandas, SQL</a:t>
            </a:r>
          </a:p>
          <a:p>
            <a:r>
              <a:rPr lang="en-AU" dirty="0"/>
              <a:t>Interrogate</a:t>
            </a:r>
          </a:p>
          <a:p>
            <a:r>
              <a:rPr lang="en-AU" dirty="0"/>
              <a:t>Report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 goals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DE6569-D444-4851-9F7D-12248735A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3489"/>
            <a:ext cx="4175760" cy="41757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242385-2657-46DB-A33C-66195DD67E1E}"/>
              </a:ext>
            </a:extLst>
          </p:cNvPr>
          <p:cNvSpPr/>
          <p:nvPr/>
        </p:nvSpPr>
        <p:spPr>
          <a:xfrm>
            <a:off x="-426720" y="2484120"/>
            <a:ext cx="4663440" cy="1386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2045335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i="1" dirty="0"/>
              <a:t>Our playlist…</a:t>
            </a:r>
          </a:p>
          <a:p>
            <a:r>
              <a:rPr lang="en-AU" dirty="0"/>
              <a:t>‘Here comes the summer sun’</a:t>
            </a:r>
          </a:p>
          <a:p>
            <a:r>
              <a:rPr lang="en-AU" dirty="0"/>
              <a:t>‘It’s a long days night’</a:t>
            </a:r>
          </a:p>
          <a:p>
            <a:r>
              <a:rPr lang="en-AU" dirty="0"/>
              <a:t>‘Working 9 to 5’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482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Who, why?</a:t>
            </a:r>
          </a:p>
          <a:p>
            <a:r>
              <a:rPr lang="en-AU" dirty="0"/>
              <a:t>Open Data BCN</a:t>
            </a:r>
          </a:p>
          <a:p>
            <a:r>
              <a:rPr lang="en-AU" dirty="0"/>
              <a:t>“Hem après </a:t>
            </a:r>
            <a:r>
              <a:rPr lang="en-AU" dirty="0" err="1"/>
              <a:t>algun</a:t>
            </a:r>
            <a:r>
              <a:rPr lang="en-AU" dirty="0"/>
              <a:t> </a:t>
            </a:r>
            <a:r>
              <a:rPr lang="en-AU" dirty="0" err="1"/>
              <a:t>català</a:t>
            </a:r>
            <a:r>
              <a:rPr lang="en-AU" dirty="0"/>
              <a:t>”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Where, what, when?</a:t>
            </a:r>
          </a:p>
          <a:p>
            <a:r>
              <a:rPr lang="en-AU" dirty="0"/>
              <a:t>Repeating identifiers, UTF8, trailing white space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source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2F67F-5074-4DD7-86BC-B78E34685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94760"/>
            <a:ext cx="5906347" cy="33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73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Influence of month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Influence time of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F13A90-1A1A-4156-8652-B401F9B20192}"/>
              </a:ext>
            </a:extLst>
          </p:cNvPr>
          <p:cNvSpPr/>
          <p:nvPr/>
        </p:nvSpPr>
        <p:spPr>
          <a:xfrm>
            <a:off x="-579120" y="6173847"/>
            <a:ext cx="2286000" cy="1065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AC4FB3-637C-47B7-AB0E-CB85E12DD330}"/>
              </a:ext>
            </a:extLst>
          </p:cNvPr>
          <p:cNvSpPr/>
          <p:nvPr/>
        </p:nvSpPr>
        <p:spPr>
          <a:xfrm>
            <a:off x="2697536" y="2774534"/>
            <a:ext cx="2057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/>
              <a:t>10 - Oct	989</a:t>
            </a:r>
          </a:p>
          <a:p>
            <a:r>
              <a:rPr lang="en-AU" dirty="0"/>
              <a:t>5 - May 	874</a:t>
            </a:r>
          </a:p>
          <a:p>
            <a:r>
              <a:rPr lang="en-AU" dirty="0"/>
              <a:t>7 - July	864</a:t>
            </a:r>
          </a:p>
          <a:p>
            <a:r>
              <a:rPr lang="en-AU" dirty="0"/>
              <a:t>3 - Mar	862</a:t>
            </a:r>
          </a:p>
          <a:p>
            <a:r>
              <a:rPr lang="en-AU" dirty="0"/>
              <a:t>4 - Apr	853</a:t>
            </a:r>
          </a:p>
          <a:p>
            <a:r>
              <a:rPr lang="en-AU" dirty="0"/>
              <a:t>1 - Jan	851</a:t>
            </a:r>
          </a:p>
          <a:p>
            <a:r>
              <a:rPr lang="en-AU" dirty="0"/>
              <a:t>6 - Jun	828</a:t>
            </a:r>
          </a:p>
          <a:p>
            <a:r>
              <a:rPr lang="en-AU" dirty="0"/>
              <a:t>11 - Nov	805</a:t>
            </a:r>
          </a:p>
          <a:p>
            <a:r>
              <a:rPr lang="en-AU" dirty="0"/>
              <a:t>12 - Dec	800</a:t>
            </a:r>
          </a:p>
          <a:p>
            <a:r>
              <a:rPr lang="en-AU" dirty="0"/>
              <a:t>2 - Feb 	770</a:t>
            </a:r>
          </a:p>
          <a:p>
            <a:r>
              <a:rPr lang="en-AU" dirty="0"/>
              <a:t>9 - Sep	751</a:t>
            </a:r>
          </a:p>
          <a:p>
            <a:r>
              <a:rPr lang="en-AU" b="1" dirty="0"/>
              <a:t>8 - Aug	683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DFD806-7B89-4C97-AC30-7AFE3CD95DC7}"/>
              </a:ext>
            </a:extLst>
          </p:cNvPr>
          <p:cNvSpPr/>
          <p:nvPr/>
        </p:nvSpPr>
        <p:spPr>
          <a:xfrm>
            <a:off x="6203596" y="789375"/>
            <a:ext cx="313525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</a:t>
            </a:r>
          </a:p>
          <a:p>
            <a:r>
              <a:rPr lang="en-AU" dirty="0"/>
              <a:t>0		165</a:t>
            </a:r>
          </a:p>
          <a:p>
            <a:r>
              <a:rPr lang="en-AU" dirty="0"/>
              <a:t>1		121</a:t>
            </a:r>
          </a:p>
          <a:p>
            <a:r>
              <a:rPr lang="en-AU" dirty="0"/>
              <a:t>2		85</a:t>
            </a:r>
          </a:p>
          <a:p>
            <a:r>
              <a:rPr lang="en-AU" dirty="0"/>
              <a:t>3		73</a:t>
            </a:r>
          </a:p>
          <a:p>
            <a:r>
              <a:rPr lang="en-AU" b="1" dirty="0"/>
              <a:t>4		66</a:t>
            </a:r>
          </a:p>
          <a:p>
            <a:r>
              <a:rPr lang="en-AU" dirty="0"/>
              <a:t>5		77</a:t>
            </a:r>
          </a:p>
          <a:p>
            <a:r>
              <a:rPr lang="en-AU" dirty="0"/>
              <a:t>6		195</a:t>
            </a:r>
          </a:p>
          <a:p>
            <a:r>
              <a:rPr lang="en-AU" dirty="0"/>
              <a:t>7		313</a:t>
            </a:r>
          </a:p>
          <a:p>
            <a:r>
              <a:rPr lang="en-AU" dirty="0"/>
              <a:t>8		546</a:t>
            </a:r>
          </a:p>
          <a:p>
            <a:r>
              <a:rPr lang="en-AU" dirty="0"/>
              <a:t>9		572</a:t>
            </a:r>
          </a:p>
          <a:p>
            <a:r>
              <a:rPr lang="en-AU" dirty="0"/>
              <a:t>10		511</a:t>
            </a:r>
          </a:p>
          <a:p>
            <a:r>
              <a:rPr lang="en-AU" dirty="0"/>
              <a:t>11		575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CFB631-A7A3-4B59-B9E9-BBA0D58D773C}"/>
              </a:ext>
            </a:extLst>
          </p:cNvPr>
          <p:cNvSpPr/>
          <p:nvPr/>
        </p:nvSpPr>
        <p:spPr>
          <a:xfrm>
            <a:off x="9062088" y="801392"/>
            <a:ext cx="264322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</a:t>
            </a:r>
          </a:p>
          <a:p>
            <a:r>
              <a:rPr lang="en-AU" dirty="0"/>
              <a:t>12		535</a:t>
            </a:r>
          </a:p>
          <a:p>
            <a:r>
              <a:rPr lang="en-AU" dirty="0"/>
              <a:t>13		677</a:t>
            </a:r>
          </a:p>
          <a:p>
            <a:r>
              <a:rPr lang="en-AU" dirty="0"/>
              <a:t>14		704</a:t>
            </a:r>
          </a:p>
          <a:p>
            <a:r>
              <a:rPr lang="en-AU" dirty="0"/>
              <a:t>15		615</a:t>
            </a:r>
          </a:p>
          <a:p>
            <a:r>
              <a:rPr lang="en-AU" b="1" dirty="0"/>
              <a:t>16		625</a:t>
            </a:r>
          </a:p>
          <a:p>
            <a:r>
              <a:rPr lang="en-AU" dirty="0"/>
              <a:t>17		622</a:t>
            </a:r>
          </a:p>
          <a:p>
            <a:r>
              <a:rPr lang="en-AU" dirty="0"/>
              <a:t>18		659</a:t>
            </a:r>
          </a:p>
          <a:p>
            <a:r>
              <a:rPr lang="en-AU" dirty="0"/>
              <a:t>19		605</a:t>
            </a:r>
          </a:p>
          <a:p>
            <a:r>
              <a:rPr lang="en-AU" dirty="0"/>
              <a:t>20		579</a:t>
            </a:r>
          </a:p>
          <a:p>
            <a:r>
              <a:rPr lang="en-AU" dirty="0"/>
              <a:t>21		427</a:t>
            </a:r>
          </a:p>
          <a:p>
            <a:r>
              <a:rPr lang="en-AU" dirty="0"/>
              <a:t>22		352</a:t>
            </a:r>
          </a:p>
          <a:p>
            <a:r>
              <a:rPr lang="en-AU" dirty="0"/>
              <a:t>23		231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800291-CCC6-4040-970E-BDD5F6CC982F}"/>
              </a:ext>
            </a:extLst>
          </p:cNvPr>
          <p:cNvSpPr/>
          <p:nvPr/>
        </p:nvSpPr>
        <p:spPr>
          <a:xfrm>
            <a:off x="2498718" y="2774534"/>
            <a:ext cx="1610348" cy="361354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E23270-3AE9-4720-853B-C37288D3E440}"/>
              </a:ext>
            </a:extLst>
          </p:cNvPr>
          <p:cNvSpPr/>
          <p:nvPr/>
        </p:nvSpPr>
        <p:spPr>
          <a:xfrm>
            <a:off x="9062088" y="2188628"/>
            <a:ext cx="2374161" cy="345311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B0154E-879E-4ED8-8AC1-09C9335775EA}"/>
              </a:ext>
            </a:extLst>
          </p:cNvPr>
          <p:cNvSpPr/>
          <p:nvPr/>
        </p:nvSpPr>
        <p:spPr>
          <a:xfrm>
            <a:off x="2492648" y="5783816"/>
            <a:ext cx="1610348" cy="361354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A2AA6E-C2AE-4E90-8A57-E04AA8FA7F2B}"/>
              </a:ext>
            </a:extLst>
          </p:cNvPr>
          <p:cNvSpPr/>
          <p:nvPr/>
        </p:nvSpPr>
        <p:spPr>
          <a:xfrm>
            <a:off x="6239737" y="2188339"/>
            <a:ext cx="2376000" cy="34560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8771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Influence of SEASONS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District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F13A90-1A1A-4156-8652-B401F9B20192}"/>
              </a:ext>
            </a:extLst>
          </p:cNvPr>
          <p:cNvSpPr/>
          <p:nvPr/>
        </p:nvSpPr>
        <p:spPr>
          <a:xfrm>
            <a:off x="-579120" y="6173847"/>
            <a:ext cx="2286000" cy="1065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BF8E4A-9611-466C-8228-A37E0EAF1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636" y="2888238"/>
            <a:ext cx="2667000" cy="327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CEF47E-C19D-4906-A1A4-63C4DA9EF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70"/>
          <a:stretch/>
        </p:blipFill>
        <p:spPr>
          <a:xfrm>
            <a:off x="7864992" y="706789"/>
            <a:ext cx="2667000" cy="40150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6D935D-5D65-4508-917F-62F646CBF80F}"/>
              </a:ext>
            </a:extLst>
          </p:cNvPr>
          <p:cNvSpPr/>
          <p:nvPr/>
        </p:nvSpPr>
        <p:spPr>
          <a:xfrm>
            <a:off x="8610600" y="1109807"/>
            <a:ext cx="1905000" cy="24166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59C4D7-978E-45A9-9174-6ED689610266}"/>
              </a:ext>
            </a:extLst>
          </p:cNvPr>
          <p:cNvSpPr/>
          <p:nvPr/>
        </p:nvSpPr>
        <p:spPr>
          <a:xfrm>
            <a:off x="8610600" y="1509857"/>
            <a:ext cx="1905000" cy="24166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DEB02D-9930-44B6-AF3A-A8FBEEFEA34D}"/>
              </a:ext>
            </a:extLst>
          </p:cNvPr>
          <p:cNvSpPr/>
          <p:nvPr/>
        </p:nvSpPr>
        <p:spPr>
          <a:xfrm>
            <a:off x="2705100" y="3637158"/>
            <a:ext cx="2141686" cy="464189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B4046B-2857-49D8-929B-69E174D3D8EC}"/>
              </a:ext>
            </a:extLst>
          </p:cNvPr>
          <p:cNvSpPr/>
          <p:nvPr/>
        </p:nvSpPr>
        <p:spPr>
          <a:xfrm>
            <a:off x="2686050" y="4921944"/>
            <a:ext cx="2141686" cy="464189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608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We’re smart…</a:t>
            </a:r>
          </a:p>
          <a:p>
            <a:r>
              <a:rPr lang="en-AU" dirty="0"/>
              <a:t>Clean data in Pandas</a:t>
            </a:r>
          </a:p>
          <a:p>
            <a:r>
              <a:rPr lang="en-AU" dirty="0"/>
              <a:t>Create AWS DB</a:t>
            </a:r>
          </a:p>
          <a:p>
            <a:r>
              <a:rPr lang="en-AU" dirty="0"/>
              <a:t>Panda -&gt; SQL</a:t>
            </a:r>
          </a:p>
          <a:p>
            <a:r>
              <a:rPr lang="en-AU" dirty="0"/>
              <a:t>Created relational DB</a:t>
            </a:r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But could be smarter…</a:t>
            </a:r>
          </a:p>
          <a:p>
            <a:r>
              <a:rPr lang="en-AU" dirty="0"/>
              <a:t>Look at multiple years</a:t>
            </a:r>
          </a:p>
          <a:p>
            <a:r>
              <a:rPr lang="en-AU" dirty="0"/>
              <a:t>Overlay different data sets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 &amp; Further research</a:t>
            </a:r>
          </a:p>
        </p:txBody>
      </p:sp>
      <p:pic>
        <p:nvPicPr>
          <p:cNvPr id="7" name="Picture 6" descr="A white cat with its mouth open&#10;&#10;Description automatically generated">
            <a:extLst>
              <a:ext uri="{FF2B5EF4-FFF2-40B4-BE49-F238E27FC236}">
                <a16:creationId xmlns:a16="http://schemas.microsoft.com/office/drawing/2014/main" id="{3EBCF642-A8E0-4E0B-B787-44608B35E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971" y="3429000"/>
            <a:ext cx="3142058" cy="34016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73A51F-225B-4D23-8044-363F5BF3D69A}"/>
              </a:ext>
            </a:extLst>
          </p:cNvPr>
          <p:cNvSpPr/>
          <p:nvPr/>
        </p:nvSpPr>
        <p:spPr>
          <a:xfrm>
            <a:off x="-1276350" y="6176963"/>
            <a:ext cx="3390900" cy="14239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748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10" name="Picture Placeholder 9" descr="A picture containing building, city, church&#10;&#10;Description automatically generated">
            <a:extLst>
              <a:ext uri="{FF2B5EF4-FFF2-40B4-BE49-F238E27FC236}">
                <a16:creationId xmlns:a16="http://schemas.microsoft.com/office/drawing/2014/main" id="{14376859-6668-4135-B332-2F4E7C0C79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113" r="17113"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001BB12-FACD-4762-AE08-D05363303427}"/>
              </a:ext>
            </a:extLst>
          </p:cNvPr>
          <p:cNvSpPr/>
          <p:nvPr/>
        </p:nvSpPr>
        <p:spPr>
          <a:xfrm>
            <a:off x="6305550" y="4080448"/>
            <a:ext cx="4000500" cy="1615502"/>
          </a:xfrm>
          <a:prstGeom prst="rect">
            <a:avLst/>
          </a:prstGeom>
          <a:ln>
            <a:solidFill>
              <a:srgbClr val="2C56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purl.org/dc/elements/1.1/"/>
    <ds:schemaRef ds:uri="http://schemas.microsoft.com/office/2006/documentManagement/types"/>
    <ds:schemaRef ds:uri="http://purl.org/dc/dcmitype/"/>
    <ds:schemaRef ds:uri="71af3243-3dd4-4a8d-8c0d-dd76da1f02a5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139</Words>
  <Application>Microsoft Office PowerPoint</Application>
  <PresentationFormat>Widescreen</PresentationFormat>
  <Paragraphs>84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Office Theme</vt:lpstr>
      <vt:lpstr>Barcelona Road traffic accidents: what happens in august</vt:lpstr>
      <vt:lpstr>Project goals</vt:lpstr>
      <vt:lpstr>Data source</vt:lpstr>
      <vt:lpstr>Findings</vt:lpstr>
      <vt:lpstr>Findings</vt:lpstr>
      <vt:lpstr>Learning &amp; Further research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2019-10-31T05:51:02Z</dcterms:created>
  <dcterms:modified xsi:type="dcterms:W3CDTF">2019-10-31T16:28:50Z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